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png"/>
  <Override PartName="/ppt/media/image39.jpg" ContentType="image/png"/>
  <Override PartName="/ppt/media/image4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305" r:id="rId3"/>
    <p:sldId id="306" r:id="rId4"/>
    <p:sldId id="270" r:id="rId5"/>
    <p:sldId id="257" r:id="rId6"/>
    <p:sldId id="271" r:id="rId7"/>
    <p:sldId id="274" r:id="rId8"/>
    <p:sldId id="275" r:id="rId9"/>
    <p:sldId id="277" r:id="rId10"/>
    <p:sldId id="276" r:id="rId11"/>
    <p:sldId id="272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3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A"/>
    <a:srgbClr val="2E1739"/>
    <a:srgbClr val="F9E2D0"/>
    <a:srgbClr val="FA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32622-3671-4A80-ADB4-86C00D6D7BBF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3C756-4D8E-48C5-84C3-9070C3BD3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6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3B261-BACB-C609-1970-A097BA5FC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A08BB7-FFFF-9F0F-7704-2374AE55F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124EF-AE88-4223-AFEA-2EE00429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609E-A8FC-40D6-8FF9-8F2C192221A8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17585-7192-80F1-7354-B59DF2B5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5D3F9-78AD-E37F-39BE-DE5042FF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A39D0-586B-88CD-60CD-61A72988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B5353-13D5-0AAB-5FDB-620D846E9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C8799-4F94-AEB9-2E47-9962E9A8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CB35-A09A-4F1D-A24C-AE27BA5C09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1ADD3-A577-BD52-8D15-3CE115C0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9A0BB-4628-EF7D-F83A-9C0538E2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1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5DB3F8-7A0A-6B6A-D748-387D59240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1DC78-5A29-AE11-F3EB-1026BB68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7B389-AEE3-69A0-111F-7C015483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9CFE-DD76-41B2-A048-895D7986F451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79222-5D49-3AE3-9B35-8453C064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0E521-4D5C-91E5-9491-9F9DCFB0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9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91F5E-78C2-98F4-97AC-C7BE6785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291A3-5DCB-A3B1-0529-6496CEA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D50D5-9915-AD49-572C-E525707D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DA14-59A1-42A2-BDE5-87D12FCBE5F4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7C0A6-1A5D-6844-ED74-77FD1BB8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5618E-A45C-73AA-5630-8129E9A4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93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B4649-7E8A-3B02-FD33-FB8DCC7A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F5224-485F-92C3-8575-CB65BAE4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D0AB1-B41B-0B2D-5A0D-F55E4DB5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D87A-7592-44CC-9CC7-9CBC1EC806B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F46CE-0EBA-1C11-E7DF-B57316C0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7E81E-047A-5955-9D6E-FB710EEA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5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D7CB3-FCF3-8AF2-10F7-CCE2CE9D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9DE28-983D-2463-CA5F-BB2BF826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1D283-DFF4-BEA4-B3C8-807FB3086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59CB82-E4EB-9B30-C2E4-82F5CF8B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62F-BCC6-4531-B1FC-22C8A23E1A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CE246-584B-0F45-D0A7-2B4A369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EF08E-B10E-F362-5B38-F339B581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2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2C41-2790-B062-B219-C216B236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70381-B6DD-367A-6FBA-C6A809DD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F7D3C7-D02A-E327-8DE9-A260BFA43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06BDEB-8A99-9369-8FC7-ACC93DBCF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0569DD-4103-F2C2-A6FD-DD330758B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4F9B61-2F7C-B602-EDCD-35DF1AB1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E53B-A963-4165-8DFF-9F5CE174F26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A981D2-BD7E-F669-0711-33846721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FBC320-6809-A412-998B-66258671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CD416-22B8-8562-DF90-FC28A02A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8B84F7-4D25-0EFD-1FDF-FB245E7E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96040-D127-415E-9A2A-56C4F66EC0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D027FD-03B7-E0D2-38F5-0B1195D0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D4735-CA57-87BE-75CF-2924138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9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F6349-3D25-219D-6714-856F3CF1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EE1-2F4F-4FF4-AE6A-4F51C3C34640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71B468-C692-3D88-15D3-7D5D233B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783DB3-A794-2CBB-23FF-8A3184F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4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54475-7F11-6335-61F7-F8CDC5AD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009FD-CD67-AD42-DC52-F9095352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B114E-7618-F2A6-CD1D-D27D610E1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A3F63-A8B2-F29D-F573-2CFB50EF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5227-1724-4A5B-A0A7-B1B90D7EEC64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868E6-9604-02A2-0A15-F049340A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8FC95-A7A5-FA62-6B43-81276253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C488D-213E-042F-0069-B722E59E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A1E64-1E60-8AF9-6CD0-579A4A28F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72C2-B962-9144-CE61-F664ECAC7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7295E-A025-6865-F970-5A19E0E5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06B1-FC96-4AED-993C-86BE3484E8F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9A58B-42FB-71CC-9766-A7ABB37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886F-95CA-19E1-9E30-D17521EA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6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F31902-1A3E-EBF2-4856-F6765649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363C9-FD59-9726-3067-5D3E48E51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E7796-2F7C-6CDB-26E6-70A04A77D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D9696-6349-4E75-A24D-F513FB6EAEC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D5BE1-4EA1-965E-FEB3-2DA49F3C7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E7FFC-21C0-37F9-1197-071ED034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9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r-First-AI-Projec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7A3D2-F6FC-DED9-7D13-973171F2E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모델의 성능 개선을 위한 실험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B4AD88-4000-DF12-BE65-79E0F40CB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254"/>
            <a:ext cx="9144000" cy="1535545"/>
          </a:xfrm>
        </p:spPr>
        <p:txBody>
          <a:bodyPr/>
          <a:lstStyle/>
          <a:p>
            <a:r>
              <a:rPr lang="en-US" altLang="ko-KR" dirty="0"/>
              <a:t>Train </a:t>
            </a:r>
            <a:r>
              <a:rPr lang="ko-KR" altLang="en-US" dirty="0"/>
              <a:t>과정에서의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parameter </a:t>
            </a:r>
            <a:r>
              <a:rPr lang="ko-KR" altLang="en-US" dirty="0"/>
              <a:t>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DEEE6-9E0F-4655-C98E-1EE5A4ABFD24}"/>
              </a:ext>
            </a:extLst>
          </p:cNvPr>
          <p:cNvSpPr txBox="1"/>
          <p:nvPr/>
        </p:nvSpPr>
        <p:spPr>
          <a:xfrm>
            <a:off x="8340436" y="4932218"/>
            <a:ext cx="3260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이세인</a:t>
            </a:r>
            <a:r>
              <a:rPr lang="en-US" altLang="ko-KR" dirty="0"/>
              <a:t>, Sein Lee</a:t>
            </a:r>
          </a:p>
          <a:p>
            <a:endParaRPr lang="en-US" altLang="ko-KR" dirty="0"/>
          </a:p>
          <a:p>
            <a:r>
              <a:rPr lang="ko-KR" altLang="en-US" dirty="0" err="1"/>
              <a:t>윤정연</a:t>
            </a:r>
            <a:r>
              <a:rPr lang="en-US" altLang="ko-KR" dirty="0"/>
              <a:t>, Jung-Yeon Yoon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06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132FF-C186-A19A-7733-4231B968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90" y="837041"/>
            <a:ext cx="5100782" cy="56618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conv2d (Conv2D)         (None, 110, 110, 32)         896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max_pooling2d (MaxPooling2D) (None, 55, 55, 32)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 err="1"/>
              <a:t>batch_normalization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BatchNo</a:t>
            </a:r>
            <a:r>
              <a:rPr lang="en-US" altLang="ko-KR" sz="1400" dirty="0"/>
              <a:t> (None, 55, 55, 32)       128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dropout (Dropout)            (None, 55, 55, 32)      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conv2d_1 (Conv2D)            (None, 55, 55, 32)        9248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conv2d_2 (Conv2D)            (None, 55, 55, 32)        9248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max_pooling2d_1 (MaxPooling2 (None, 27, 27, 32)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batch_normalization_1 (Batch (None, 27, 27, 32)        128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dropout_1 (Dropout)          (None, 27, 27, 32)     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0994-F209-D06F-6F9D-62897242581F}"/>
              </a:ext>
            </a:extLst>
          </p:cNvPr>
          <p:cNvSpPr txBox="1"/>
          <p:nvPr/>
        </p:nvSpPr>
        <p:spPr>
          <a:xfrm>
            <a:off x="6336148" y="541769"/>
            <a:ext cx="563649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conv2d_3 (Conv2D)            (None, 27, 27, 64)         18496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conv2d_4 (Conv2D)            (None, 27, 27, 64)         36928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max_pooling2d_2 (MaxPooling2 (None, 13, 13, 64)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dropout_2 (Dropout)          (None, 13, 13, 64)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batch_normalization_2 (Batch (None, 13, 13, 64)           256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conv2d_5 (Conv2D)            (None, 13, 13, 64)           36928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max_pooling2d_3 (MaxPooling2 (None, 6, 6, 64)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dropout_3 (Dropout)          (None, 6, 6, 64)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batch_normalization_3 (Batch (None, 6, 6, 64)             256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flatten (Flatten)            (None, 2304)        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dense (Dense)                (None, 256)                   590080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dropout_4 (Dropout)          (None, 256)    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dense_1 (Dense)              (None, 1)                        257       </a:t>
            </a:r>
          </a:p>
          <a:p>
            <a:r>
              <a:rPr lang="en-US" altLang="ko-KR" sz="1400" dirty="0"/>
              <a:t>============================================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989A0-75CF-532A-1968-90586C411B4D}"/>
              </a:ext>
            </a:extLst>
          </p:cNvPr>
          <p:cNvSpPr txBox="1"/>
          <p:nvPr/>
        </p:nvSpPr>
        <p:spPr>
          <a:xfrm>
            <a:off x="459509" y="249382"/>
            <a:ext cx="539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Layer (type)            Output Shape         Param #   </a:t>
            </a:r>
          </a:p>
          <a:p>
            <a:r>
              <a:rPr lang="en-US" altLang="ko-KR" sz="1600" dirty="0"/>
              <a:t>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172116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09CE-3B02-C068-34E2-31E8E8C4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image size</a:t>
            </a:r>
            <a:r>
              <a:rPr lang="ko-KR" altLang="en-US" dirty="0"/>
              <a:t>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74AB9-86F9-3D38-2A9A-2DE65EF8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size = </a:t>
            </a:r>
          </a:p>
          <a:p>
            <a:pPr marL="0" indent="0">
              <a:buNone/>
            </a:pPr>
            <a:r>
              <a:rPr lang="en-US" altLang="ko-KR" dirty="0"/>
              <a:t>  [120 / 160 / 180 / 200 / 220 / 240 / 260 / 280 / 300 / 320]</a:t>
            </a:r>
          </a:p>
          <a:p>
            <a:endParaRPr lang="en-US" altLang="ko-KR" dirty="0"/>
          </a:p>
          <a:p>
            <a:r>
              <a:rPr lang="en-US" altLang="ko-KR" dirty="0"/>
              <a:t>Learning rate = 0.009</a:t>
            </a:r>
          </a:p>
          <a:p>
            <a:r>
              <a:rPr lang="en-US" altLang="ko-KR" dirty="0"/>
              <a:t>Dropout = 0.15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D9B23-87F5-5F64-B5E3-0A7AD424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9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120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0.8116</a:t>
            </a:r>
          </a:p>
          <a:p>
            <a:r>
              <a:rPr lang="en-US" altLang="ko-KR" dirty="0"/>
              <a:t>R = 0.8933</a:t>
            </a:r>
          </a:p>
          <a:p>
            <a:r>
              <a:rPr lang="en-US" altLang="ko-KR" dirty="0"/>
              <a:t>F1 = 0.8505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931506" cy="3721713"/>
            <a:chOff x="284827" y="2953138"/>
            <a:chExt cx="4931506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92" y="2953138"/>
              <a:ext cx="4469841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6126FA2-30D0-85A0-941D-F44466D6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16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160</a:t>
            </a:r>
            <a:endParaRPr lang="ko-KR" altLang="en-US" dirty="0"/>
          </a:p>
        </p:txBody>
      </p:sp>
      <p:pic>
        <p:nvPicPr>
          <p:cNvPr id="5" name="내용 개체 틀 4" descr="스크린샷, 직사각형, 텍스트, 디자인이(가) 표시된 사진&#10;&#10;자동 생성된 설명">
            <a:extLst>
              <a:ext uri="{FF2B5EF4-FFF2-40B4-BE49-F238E27FC236}">
                <a16:creationId xmlns:a16="http://schemas.microsoft.com/office/drawing/2014/main" id="{E576E056-7E79-8BEF-0FC6-08521A676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0.8644</a:t>
            </a:r>
          </a:p>
          <a:p>
            <a:r>
              <a:rPr lang="en-US" altLang="ko-KR" dirty="0"/>
              <a:t>R = 0.9329</a:t>
            </a:r>
          </a:p>
          <a:p>
            <a:r>
              <a:rPr lang="en-US" altLang="ko-KR" dirty="0"/>
              <a:t>F1 = 0.8973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702863F-2EDA-6EDA-E042-CDF45A53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81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67200" cy="3721713"/>
            <a:chOff x="284827" y="2953138"/>
            <a:chExt cx="4267200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62"/>
            <a:stretch/>
          </p:blipFill>
          <p:spPr>
            <a:xfrm>
              <a:off x="746492" y="2953138"/>
              <a:ext cx="3805535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180</a:t>
            </a:r>
            <a:endParaRPr lang="ko-KR" altLang="en-US" dirty="0"/>
          </a:p>
        </p:txBody>
      </p:sp>
      <p:pic>
        <p:nvPicPr>
          <p:cNvPr id="11" name="내용 개체 틀 10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3BABFD9B-C0F0-0FD5-01E5-04E07F6C1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0.1921</a:t>
            </a:r>
          </a:p>
          <a:p>
            <a:r>
              <a:rPr lang="en-US" altLang="ko-KR" dirty="0"/>
              <a:t>F1 = 0.3223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F9B937D-1A73-ADD0-7F43-E70CC7F4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48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310744" cy="3721713"/>
            <a:chOff x="284827" y="2953138"/>
            <a:chExt cx="431074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88"/>
            <a:stretch/>
          </p:blipFill>
          <p:spPr>
            <a:xfrm>
              <a:off x="746493" y="2953138"/>
              <a:ext cx="3849078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200</a:t>
            </a:r>
            <a:endParaRPr lang="ko-KR" altLang="en-US" dirty="0"/>
          </a:p>
        </p:txBody>
      </p:sp>
      <p:pic>
        <p:nvPicPr>
          <p:cNvPr id="7" name="내용 개체 틀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64BEECE3-3773-B260-E9DD-9D946ACDC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62297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0.2470</a:t>
            </a:r>
          </a:p>
          <a:p>
            <a:r>
              <a:rPr lang="en-US" altLang="ko-KR" dirty="0"/>
              <a:t>F1 = 0.3962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E8C1EBA-C77D-91B8-8214-7224ED9A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76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220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F9E84D0A-CEAE-B531-60D2-8D92F5A05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0.9279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0.9150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517421C-2F24-1FAA-F5B3-A103DF8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68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325258" cy="3721713"/>
            <a:chOff x="284827" y="2953138"/>
            <a:chExt cx="432525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63"/>
            <a:stretch/>
          </p:blipFill>
          <p:spPr>
            <a:xfrm>
              <a:off x="746493" y="2953138"/>
              <a:ext cx="3863592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240</a:t>
            </a:r>
            <a:endParaRPr lang="ko-KR" altLang="en-US" dirty="0"/>
          </a:p>
        </p:txBody>
      </p:sp>
      <p:pic>
        <p:nvPicPr>
          <p:cNvPr id="5" name="내용 개체 틀 4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AB8AF12C-7D83-7C9F-F5DD-4842A7B338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41153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0.8977</a:t>
            </a:r>
          </a:p>
          <a:p>
            <a:r>
              <a:rPr lang="en-US" altLang="ko-KR" dirty="0"/>
              <a:t>R = 0.9360</a:t>
            </a:r>
          </a:p>
          <a:p>
            <a:r>
              <a:rPr lang="en-US" altLang="ko-KR" dirty="0"/>
              <a:t>F1 = 0.9165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DF4D1FB-A95A-37E9-B057-D96DFAB3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01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260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9F633C3A-FAD9-F004-98F7-430FD7954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0.0549</a:t>
            </a:r>
          </a:p>
          <a:p>
            <a:r>
              <a:rPr lang="en-US" altLang="ko-KR" dirty="0"/>
              <a:t>F1 = 0.1041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0FE3E9C-0DEC-EBEA-C988-16399238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01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280</a:t>
            </a:r>
            <a:endParaRPr lang="ko-KR" altLang="en-US" dirty="0"/>
          </a:p>
        </p:txBody>
      </p:sp>
      <p:pic>
        <p:nvPicPr>
          <p:cNvPr id="5" name="내용 개체 틀 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30BEE76-0A34-0E7A-3BAB-23803A9D85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62297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0.8802</a:t>
            </a:r>
          </a:p>
          <a:p>
            <a:r>
              <a:rPr lang="en-US" altLang="ko-KR" dirty="0"/>
              <a:t>R = 0.9634</a:t>
            </a:r>
          </a:p>
          <a:p>
            <a:r>
              <a:rPr lang="en-US" altLang="ko-KR" dirty="0"/>
              <a:t>F1 = 0.9199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875DA49-39D7-4E46-D45E-BE30B66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F82F-A23F-D051-C4FD-2AF30DAC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8E0F9-7B9B-5277-2433-0D4A2C9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본 실험은 </a:t>
            </a:r>
            <a:r>
              <a:rPr lang="en-US" altLang="ko-KR" dirty="0"/>
              <a:t>2021</a:t>
            </a:r>
            <a:r>
              <a:rPr lang="ko-KR" altLang="en-US" dirty="0"/>
              <a:t>년 수행하였던 </a:t>
            </a:r>
            <a:r>
              <a:rPr lang="ko-KR" altLang="en-US" dirty="0" err="1"/>
              <a:t>캡스톤디자인</a:t>
            </a:r>
            <a:r>
              <a:rPr lang="ko-KR" altLang="en-US" dirty="0"/>
              <a:t> 프로젝트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‘</a:t>
            </a:r>
            <a:r>
              <a:rPr lang="en-US" altLang="ko-KR" dirty="0" err="1"/>
              <a:t>Adblock</a:t>
            </a:r>
            <a:r>
              <a:rPr lang="en-US" altLang="ko-KR" dirty="0"/>
              <a:t> with </a:t>
            </a:r>
            <a:r>
              <a:rPr lang="en-US" altLang="ko-KR" dirty="0" err="1"/>
              <a:t>DeepNetwork</a:t>
            </a:r>
            <a:r>
              <a:rPr lang="en-US" altLang="ko-KR" dirty="0"/>
              <a:t>’</a:t>
            </a:r>
            <a:r>
              <a:rPr lang="ko-KR" altLang="en-US" dirty="0"/>
              <a:t>의 성능 향상 및 데이터 분석 영역과의 접목으로 더 큰 가치를 창출하는 것을 목적으로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이를 위해 새로운 데이터셋을 추가하였고</a:t>
            </a:r>
            <a:r>
              <a:rPr lang="en-US" altLang="ko-KR" dirty="0"/>
              <a:t>, </a:t>
            </a:r>
            <a:r>
              <a:rPr lang="ko-KR" altLang="en-US" dirty="0"/>
              <a:t>그에 맞춰 </a:t>
            </a:r>
            <a:r>
              <a:rPr lang="en-US" altLang="ko-KR" dirty="0"/>
              <a:t>CNN </a:t>
            </a:r>
            <a:r>
              <a:rPr lang="ko-KR" altLang="en-US" dirty="0"/>
              <a:t>모델의 성능을 최대화하는 최적의 </a:t>
            </a:r>
            <a:r>
              <a:rPr lang="en-US" altLang="ko-KR" dirty="0"/>
              <a:t>parameter</a:t>
            </a:r>
            <a:r>
              <a:rPr lang="ko-KR" altLang="en-US" dirty="0"/>
              <a:t>를 설정하는 과정을 서술한다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/>
              <a:t>실험에 사용된 코드는 </a:t>
            </a:r>
            <a:r>
              <a:rPr lang="en-US" altLang="ko-KR" dirty="0">
                <a:hlinkClick r:id="rId2"/>
              </a:rPr>
              <a:t>https://github.com/Our-First-AI-Project</a:t>
            </a:r>
            <a:r>
              <a:rPr lang="en-US" altLang="ko-KR" dirty="0"/>
              <a:t> </a:t>
            </a:r>
            <a:r>
              <a:rPr lang="ko-KR" altLang="en-US" dirty="0"/>
              <a:t>에 업로드하였다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86F439-F6B1-A2A1-E95F-150E3B7F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52686" cy="3721713"/>
            <a:chOff x="284827" y="2953138"/>
            <a:chExt cx="4252686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87"/>
            <a:stretch/>
          </p:blipFill>
          <p:spPr>
            <a:xfrm>
              <a:off x="746493" y="2953138"/>
              <a:ext cx="3791020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300</a:t>
            </a:r>
            <a:endParaRPr lang="ko-KR" altLang="en-US" dirty="0"/>
          </a:p>
        </p:txBody>
      </p:sp>
      <p:pic>
        <p:nvPicPr>
          <p:cNvPr id="5" name="내용 개체 틀 4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D7A91570-0666-9A15-AFBD-06A5EA7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0.9804</a:t>
            </a:r>
          </a:p>
          <a:p>
            <a:r>
              <a:rPr lang="en-US" altLang="ko-KR" dirty="0"/>
              <a:t>R = 0.6098</a:t>
            </a:r>
          </a:p>
          <a:p>
            <a:r>
              <a:rPr lang="en-US" altLang="ko-KR" dirty="0"/>
              <a:t>F1 = 0.7519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C6F2986-93DF-0CD9-1F87-975AD61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1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320</a:t>
            </a:r>
            <a:endParaRPr lang="ko-KR" altLang="en-US" dirty="0"/>
          </a:p>
        </p:txBody>
      </p:sp>
      <p:pic>
        <p:nvPicPr>
          <p:cNvPr id="5" name="내용 개체 틀 4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BD26AB4-1D9A-D675-364C-FCD6BAB0C6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0.5296</a:t>
            </a:r>
          </a:p>
          <a:p>
            <a:r>
              <a:rPr lang="en-US" altLang="ko-KR" dirty="0"/>
              <a:t>R = 0.9817</a:t>
            </a:r>
          </a:p>
          <a:p>
            <a:r>
              <a:rPr lang="en-US" altLang="ko-KR" dirty="0"/>
              <a:t>F1 = 0.6880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F264866-A918-4623-5DC8-939F4BD1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63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8399" y="169068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총 </a:t>
            </a:r>
            <a:r>
              <a:rPr lang="en-US" altLang="ko-KR" sz="2000" dirty="0"/>
              <a:t>10</a:t>
            </a:r>
            <a:r>
              <a:rPr lang="ko-KR" altLang="en-US" sz="2000" dirty="0"/>
              <a:t>개의 이미지 사이즈 케이스 중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120, 160, 220, 240, 280 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다섯개</a:t>
            </a:r>
            <a:r>
              <a:rPr lang="ko-KR" altLang="en-US" sz="2000" dirty="0"/>
              <a:t> 케이스에서는 </a:t>
            </a:r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dirty="0"/>
              <a:t>score</a:t>
            </a:r>
            <a:r>
              <a:rPr lang="ko-KR" altLang="en-US" sz="2000" dirty="0"/>
              <a:t>와 </a:t>
            </a:r>
            <a:r>
              <a:rPr lang="en-US" altLang="ko-KR" sz="2000" dirty="0"/>
              <a:t>Recall score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비슷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180, 200, 260, 300 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네개</a:t>
            </a:r>
            <a:r>
              <a:rPr lang="ko-KR" altLang="en-US" sz="2000" dirty="0"/>
              <a:t> 케이스에서는 모델이 대부분의 이미지에 대해 </a:t>
            </a:r>
            <a:r>
              <a:rPr lang="en-US" altLang="ko-KR" sz="2000" dirty="0"/>
              <a:t>0, </a:t>
            </a:r>
            <a:r>
              <a:rPr lang="ko-KR" altLang="en-US" sz="2000" dirty="0"/>
              <a:t>즉 광고로 판단</a:t>
            </a:r>
            <a:r>
              <a:rPr lang="en-US" altLang="ko-KR" sz="2000" dirty="0"/>
              <a:t> -&gt; Precision score</a:t>
            </a:r>
            <a:r>
              <a:rPr lang="ko-KR" altLang="en-US" sz="2000" dirty="0"/>
              <a:t>와 </a:t>
            </a:r>
            <a:r>
              <a:rPr lang="en-US" altLang="ko-KR" sz="2000" dirty="0"/>
              <a:t>Recall score</a:t>
            </a:r>
            <a:r>
              <a:rPr lang="ko-KR" altLang="en-US" sz="2000" dirty="0"/>
              <a:t>간에 차이가 큼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320 </a:t>
            </a:r>
            <a:r>
              <a:rPr lang="ko-KR" altLang="en-US" sz="2000" dirty="0"/>
              <a:t>의 케이스에서는 모델이 대부분의 이미지에 대해 </a:t>
            </a:r>
            <a:r>
              <a:rPr lang="en-US" altLang="ko-KR" sz="2000" dirty="0"/>
              <a:t>1, </a:t>
            </a:r>
            <a:r>
              <a:rPr lang="ko-KR" altLang="en-US" sz="2000" dirty="0"/>
              <a:t>즉 비광고로 판단</a:t>
            </a:r>
            <a:r>
              <a:rPr lang="en-US" altLang="ko-KR" sz="2000" dirty="0"/>
              <a:t>.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10" name="내용 개체 틀 9" descr="라인, 도표, 종이접기, 디자인이(가) 표시된 사진&#10;&#10;자동 생성된 설명">
            <a:extLst>
              <a:ext uri="{FF2B5EF4-FFF2-40B4-BE49-F238E27FC236}">
                <a16:creationId xmlns:a16="http://schemas.microsoft.com/office/drawing/2014/main" id="{0020A49B-4B2D-BCB8-FC9E-9AFF7CAAF0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7" y="2236214"/>
            <a:ext cx="4749206" cy="3530159"/>
          </a:xfrm>
        </p:spPr>
      </p:pic>
    </p:spTree>
    <p:extLst>
      <p:ext uri="{BB962C8B-B14F-4D97-AF65-F5344CB8AC3E}">
        <p14:creationId xmlns:p14="http://schemas.microsoft.com/office/powerpoint/2010/main" val="171969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pic>
        <p:nvPicPr>
          <p:cNvPr id="6" name="내용 개체 틀 5" descr="라인, 도표, 그래프, 화이트이(가) 표시된 사진&#10;&#10;자동 생성된 설명">
            <a:extLst>
              <a:ext uri="{FF2B5EF4-FFF2-40B4-BE49-F238E27FC236}">
                <a16:creationId xmlns:a16="http://schemas.microsoft.com/office/drawing/2014/main" id="{EEB6EC67-3D61-7FCF-D2DD-51F07F6B4D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7" y="2236214"/>
            <a:ext cx="4749206" cy="353015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이미지 사이즈가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220, 240, 280 </a:t>
            </a:r>
            <a:r>
              <a:rPr lang="ko-KR" altLang="en-US" dirty="0"/>
              <a:t>일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F1 score</a:t>
            </a:r>
            <a:r>
              <a:rPr lang="ko-KR" altLang="en-US" dirty="0"/>
              <a:t>가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각각 </a:t>
            </a:r>
            <a:r>
              <a:rPr lang="en-US" altLang="ko-KR" dirty="0"/>
              <a:t>0.9150, 0.9165, 0.9199)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이미지 사이즈를 위 세 개 중 가장 작은</a:t>
            </a:r>
            <a:r>
              <a:rPr lang="en-US" altLang="ko-KR" dirty="0"/>
              <a:t>(</a:t>
            </a:r>
            <a:r>
              <a:rPr lang="ko-KR" altLang="en-US" dirty="0"/>
              <a:t>자원 소모가 적은</a:t>
            </a:r>
            <a:r>
              <a:rPr lang="en-US" altLang="ko-KR" dirty="0"/>
              <a:t>)</a:t>
            </a:r>
            <a:r>
              <a:rPr lang="ko-KR" altLang="en-US" dirty="0"/>
              <a:t>수치인 </a:t>
            </a:r>
            <a:r>
              <a:rPr lang="en-US" altLang="ko-KR" dirty="0"/>
              <a:t>220</a:t>
            </a:r>
            <a:r>
              <a:rPr lang="ko-KR" altLang="en-US" dirty="0"/>
              <a:t>으로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60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rate = [0.001 / 0.005 / 0.009 / 0.015]</a:t>
            </a:r>
          </a:p>
          <a:p>
            <a:endParaRPr lang="en-US" altLang="ko-KR" dirty="0"/>
          </a:p>
          <a:p>
            <a:r>
              <a:rPr lang="en-US" altLang="ko-KR" dirty="0"/>
              <a:t>Image size = 220</a:t>
            </a:r>
          </a:p>
          <a:p>
            <a:r>
              <a:rPr lang="en-US" altLang="ko-KR" dirty="0"/>
              <a:t>Dropout = 0.15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4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0.001</a:t>
            </a:r>
            <a:endParaRPr lang="ko-KR" altLang="en-US" dirty="0"/>
          </a:p>
        </p:txBody>
      </p:sp>
      <p:pic>
        <p:nvPicPr>
          <p:cNvPr id="7" name="내용 개체 틀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D413CC23-3862-D75F-2E54-018DF40EF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0.9369</a:t>
            </a:r>
          </a:p>
          <a:p>
            <a:r>
              <a:rPr lang="en-US" altLang="ko-KR" dirty="0"/>
              <a:t>R = 0.9055</a:t>
            </a:r>
          </a:p>
          <a:p>
            <a:r>
              <a:rPr lang="en-US" altLang="ko-KR" dirty="0"/>
              <a:t>F1 = 0.9209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9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0.9438 </a:t>
            </a:r>
          </a:p>
          <a:p>
            <a:r>
              <a:rPr lang="en-US" altLang="ko-KR" dirty="0"/>
              <a:t>R = 0.9207</a:t>
            </a:r>
          </a:p>
          <a:p>
            <a:r>
              <a:rPr lang="en-US" altLang="ko-KR" dirty="0"/>
              <a:t>F1 = 0.9321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3" name="내용 개체 틀 12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CC65661-DB96-4388-482E-3703CD82D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3035389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838200" y="217815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0.009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F9E84D0A-CEAE-B531-60D2-8D92F5A05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815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0.9279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0.9150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517421C-2F24-1FAA-F5B3-A103DF8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6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0.015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0.1402</a:t>
            </a:r>
          </a:p>
          <a:p>
            <a:r>
              <a:rPr lang="en-US" altLang="ko-KR" dirty="0"/>
              <a:t>F1 = 0.2459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5143848-61F9-130B-E518-AFA54E29F5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04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496262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learning rate</a:t>
            </a:r>
            <a:r>
              <a:rPr lang="ko-KR" altLang="en-US" dirty="0"/>
              <a:t> 케이스 중 </a:t>
            </a:r>
            <a:endParaRPr lang="en-US" altLang="ko-KR" dirty="0"/>
          </a:p>
          <a:p>
            <a:r>
              <a:rPr lang="en-US" altLang="ko-KR" dirty="0"/>
              <a:t>0.001, 0.005, 0.009</a:t>
            </a:r>
            <a:r>
              <a:rPr lang="ko-KR" altLang="en-US" dirty="0"/>
              <a:t>의 </a:t>
            </a:r>
            <a:r>
              <a:rPr lang="ko-KR" altLang="en-US" dirty="0" err="1"/>
              <a:t>세개</a:t>
            </a:r>
            <a:r>
              <a:rPr lang="ko-KR" altLang="en-US" dirty="0"/>
              <a:t> 케이스에서는 </a:t>
            </a:r>
            <a:r>
              <a:rPr lang="en-US" altLang="ko-KR" dirty="0"/>
              <a:t>Precision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와 </a:t>
            </a:r>
            <a:r>
              <a:rPr lang="en-US" altLang="ko-KR" dirty="0"/>
              <a:t>Recall score</a:t>
            </a:r>
            <a:r>
              <a:rPr lang="ko-KR" altLang="en-US" dirty="0"/>
              <a:t>가 </a:t>
            </a:r>
            <a:r>
              <a:rPr lang="ko-KR" altLang="en-US" dirty="0" err="1"/>
              <a:t>비슷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0.015</a:t>
            </a:r>
            <a:r>
              <a:rPr lang="ko-KR" altLang="en-US" dirty="0"/>
              <a:t>의 케이스에서는 </a:t>
            </a:r>
            <a:r>
              <a:rPr lang="en-US" altLang="ko-KR" dirty="0"/>
              <a:t>Precision score</a:t>
            </a:r>
            <a:r>
              <a:rPr lang="ko-KR" altLang="en-US" dirty="0"/>
              <a:t>와 </a:t>
            </a:r>
            <a:r>
              <a:rPr lang="en-US" altLang="ko-KR" dirty="0"/>
              <a:t>Recall score</a:t>
            </a:r>
            <a:r>
              <a:rPr lang="ko-KR" altLang="en-US" dirty="0"/>
              <a:t>간에 차이가 큼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모델이 대다수의 이미지에 대해 </a:t>
            </a:r>
            <a:r>
              <a:rPr lang="en-US" altLang="ko-KR" dirty="0"/>
              <a:t>0, </a:t>
            </a:r>
            <a:r>
              <a:rPr lang="ko-KR" altLang="en-US" dirty="0"/>
              <a:t>즉 광고로 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13" name="내용 개체 틀 12" descr="라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628FD5E-C340-5058-5096-142BFDCEB8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294704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B0F53-1A41-B582-8763-ACA50927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043CF-F403-044A-E6F2-311C8603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모델의 성능 평가는 </a:t>
            </a:r>
            <a:r>
              <a:rPr lang="en-US" altLang="ko-KR" dirty="0"/>
              <a:t>f1-score</a:t>
            </a:r>
            <a:r>
              <a:rPr lang="ko-KR" altLang="en-US" dirty="0"/>
              <a:t>를 기준으로 하였다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ko-KR" altLang="en-US" dirty="0"/>
              <a:t>기존 </a:t>
            </a:r>
            <a:r>
              <a:rPr lang="en-US" altLang="ko-KR" dirty="0"/>
              <a:t>parameter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image size = 180, learning rate = 0.009, dropout = 0.15, epoch = 40</a:t>
            </a:r>
          </a:p>
          <a:p>
            <a:pPr marL="0" indent="0">
              <a:buNone/>
            </a:pPr>
            <a:endParaRPr lang="en-US" altLang="ko-KR" sz="800" dirty="0"/>
          </a:p>
          <a:p>
            <a:r>
              <a:rPr lang="ko-KR" altLang="en-US" dirty="0"/>
              <a:t>실험을 통해 얻은 </a:t>
            </a:r>
            <a:r>
              <a:rPr lang="en-US" altLang="ko-KR" dirty="0"/>
              <a:t>parameter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image size = 220, learning rate = 0.005, dropout = 0.2, epoch = 40</a:t>
            </a:r>
          </a:p>
          <a:p>
            <a:pPr marL="0" indent="0">
              <a:buNone/>
            </a:pPr>
            <a:endParaRPr lang="en-US" altLang="ko-KR" sz="800" dirty="0"/>
          </a:p>
          <a:p>
            <a:r>
              <a:rPr lang="ko-KR" altLang="en-US" dirty="0"/>
              <a:t>위 </a:t>
            </a:r>
            <a:r>
              <a:rPr lang="en-US" altLang="ko-KR" dirty="0"/>
              <a:t>parameter </a:t>
            </a:r>
            <a:r>
              <a:rPr lang="ko-KR" altLang="en-US" dirty="0"/>
              <a:t>값으로 조정한 모델의 성능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F1-score = 0.9238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D12B9-1CDA-C3E6-A279-B2CFE11C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가 </a:t>
            </a:r>
            <a:r>
              <a:rPr lang="en-US" altLang="ko-KR" dirty="0"/>
              <a:t>0.005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0.9321</a:t>
            </a:r>
            <a:r>
              <a:rPr lang="ko-KR" altLang="en-US" dirty="0"/>
              <a:t>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를 </a:t>
            </a:r>
            <a:r>
              <a:rPr lang="en-US" altLang="ko-KR" dirty="0"/>
              <a:t>0.005</a:t>
            </a:r>
            <a:r>
              <a:rPr lang="ko-KR" altLang="en-US" dirty="0"/>
              <a:t>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6AF3141-8EF8-AC10-6059-747522B66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727133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Dropout = [0.1 / 0.15 / 0.2 / 0.25]</a:t>
            </a:r>
          </a:p>
          <a:p>
            <a:endParaRPr lang="en-US" altLang="ko-KR" dirty="0"/>
          </a:p>
          <a:p>
            <a:r>
              <a:rPr lang="en-US" altLang="ko-KR" dirty="0"/>
              <a:t>Image size</a:t>
            </a:r>
            <a:r>
              <a:rPr lang="ko-KR" altLang="en-US" dirty="0"/>
              <a:t> </a:t>
            </a:r>
            <a:r>
              <a:rPr lang="en-US" altLang="ko-KR" dirty="0"/>
              <a:t>= 220</a:t>
            </a:r>
          </a:p>
          <a:p>
            <a:r>
              <a:rPr lang="en-US" altLang="ko-KR" dirty="0"/>
              <a:t>Learning rate = 0.005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18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0.9735</a:t>
            </a:r>
          </a:p>
          <a:p>
            <a:r>
              <a:rPr lang="en-US" altLang="ko-KR" dirty="0"/>
              <a:t>R = 0.7835</a:t>
            </a:r>
          </a:p>
          <a:p>
            <a:r>
              <a:rPr lang="en-US" altLang="ko-KR" dirty="0"/>
              <a:t>F1 = 0.8682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45698940-2E69-B0A9-4C3D-EA7162F84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615162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0.15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0.9438</a:t>
            </a:r>
          </a:p>
          <a:p>
            <a:r>
              <a:rPr lang="en-US" altLang="ko-KR" dirty="0"/>
              <a:t>R = 0.9207</a:t>
            </a:r>
          </a:p>
          <a:p>
            <a:r>
              <a:rPr lang="en-US" altLang="ko-KR" dirty="0"/>
              <a:t>F1 = 0.9321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2" name="내용 개체 틀 11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E361CAE-63A2-BE27-7BE5-A423C7F67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65451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136059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0.9554</a:t>
            </a:r>
          </a:p>
          <a:p>
            <a:r>
              <a:rPr lang="en-US" altLang="ko-KR" dirty="0"/>
              <a:t>R = 0.9146</a:t>
            </a:r>
          </a:p>
          <a:p>
            <a:r>
              <a:rPr lang="en-US" altLang="ko-KR" dirty="0"/>
              <a:t>F1 = 0.9346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4AE6302C-BC04-49E1-7444-74316A442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6899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0.25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0.8889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0.8956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2" name="내용 개체 틀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C33D782-4109-208C-2857-3199EB396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69589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43455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8" name="내용 개체 틀 7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2E4309B-30A0-A1A5-117A-6EA7901B80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5" y="2236214"/>
            <a:ext cx="4876190" cy="3530159"/>
          </a:xfrm>
        </p:spPr>
      </p:pic>
    </p:spTree>
    <p:extLst>
      <p:ext uri="{BB962C8B-B14F-4D97-AF65-F5344CB8AC3E}">
        <p14:creationId xmlns:p14="http://schemas.microsoft.com/office/powerpoint/2010/main" val="45037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이 </a:t>
            </a:r>
            <a:r>
              <a:rPr lang="en-US" altLang="ko-KR" dirty="0"/>
              <a:t>0.2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0.9346</a:t>
            </a:r>
            <a:r>
              <a:rPr lang="ko-KR" altLang="en-US" dirty="0"/>
              <a:t>으로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dropout</a:t>
            </a:r>
            <a:r>
              <a:rPr lang="ko-KR" altLang="en-US" dirty="0"/>
              <a:t>을 </a:t>
            </a:r>
            <a:r>
              <a:rPr lang="en-US" altLang="ko-KR" dirty="0"/>
              <a:t>0.2</a:t>
            </a:r>
            <a:r>
              <a:rPr lang="ko-KR" altLang="en-US" dirty="0"/>
              <a:t>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8" name="내용 개체 틀 7" descr="라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403FBC22-8B7D-2D9B-C206-5777BD1F7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" y="2236214"/>
            <a:ext cx="4800000" cy="3530159"/>
          </a:xfrm>
        </p:spPr>
      </p:pic>
    </p:spTree>
    <p:extLst>
      <p:ext uri="{BB962C8B-B14F-4D97-AF65-F5344CB8AC3E}">
        <p14:creationId xmlns:p14="http://schemas.microsoft.com/office/powerpoint/2010/main" val="146446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Epoch = [40 / 45 / 50]</a:t>
            </a:r>
          </a:p>
          <a:p>
            <a:endParaRPr lang="en-US" altLang="ko-KR" dirty="0"/>
          </a:p>
          <a:p>
            <a:r>
              <a:rPr lang="en-US" altLang="ko-KR" dirty="0"/>
              <a:t>Image size = 220</a:t>
            </a:r>
          </a:p>
          <a:p>
            <a:r>
              <a:rPr lang="en-US" altLang="ko-KR" dirty="0"/>
              <a:t>Learning rate = 0.005</a:t>
            </a:r>
          </a:p>
          <a:p>
            <a:r>
              <a:rPr lang="en-US" altLang="ko-KR" dirty="0"/>
              <a:t>Dropout = 0.2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146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40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0.9429</a:t>
            </a:r>
          </a:p>
          <a:p>
            <a:r>
              <a:rPr lang="en-US" altLang="ko-KR" dirty="0"/>
              <a:t>R = 0.9055</a:t>
            </a:r>
          </a:p>
          <a:p>
            <a:r>
              <a:rPr lang="en-US" altLang="ko-KR" dirty="0"/>
              <a:t>F1 = 0.9238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2" name="내용 개체 틀 1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D091E97-8C00-733F-45F2-F0EEBFBB24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322293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80A3-B3D4-A12D-9000-C0577056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767"/>
            <a:ext cx="10515600" cy="92132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모델의 성능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5C582-7B3F-5C23-1477-31242BBA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340"/>
            <a:ext cx="10515600" cy="65589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다양한 성능 평가 지표가 있음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47979C9-93EA-998F-F65E-BCDBB7853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93" y="2517352"/>
            <a:ext cx="4255407" cy="2142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5D37C-0CCB-5477-EA91-56C12E680CEA}"/>
              </a:ext>
            </a:extLst>
          </p:cNvPr>
          <p:cNvSpPr txBox="1"/>
          <p:nvPr/>
        </p:nvSpPr>
        <p:spPr>
          <a:xfrm>
            <a:off x="939800" y="2441235"/>
            <a:ext cx="5428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Precision score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true positive / (false positive + true positive)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Recall score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true positive / (true positive + false negative)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f1 score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2 * (Precision * Recall) / (Precision + Recall)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D0C1-6127-8912-843E-FEE5E161397E}"/>
              </a:ext>
            </a:extLst>
          </p:cNvPr>
          <p:cNvSpPr txBox="1"/>
          <p:nvPr/>
        </p:nvSpPr>
        <p:spPr>
          <a:xfrm>
            <a:off x="939800" y="4978401"/>
            <a:ext cx="703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Accuracy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 (true positive + true negative) /</a:t>
            </a:r>
          </a:p>
          <a:p>
            <a:r>
              <a:rPr lang="en-US" altLang="ko-KR" dirty="0"/>
              <a:t> (true positive + false positive + true negative + false negative) 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3F41F-3E8B-6785-1675-4E5AAF0308B3}"/>
              </a:ext>
            </a:extLst>
          </p:cNvPr>
          <p:cNvSpPr txBox="1"/>
          <p:nvPr/>
        </p:nvSpPr>
        <p:spPr>
          <a:xfrm>
            <a:off x="7652657" y="4793735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Confusion matrix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혼동 행렬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57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45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0.9921</a:t>
            </a:r>
          </a:p>
          <a:p>
            <a:r>
              <a:rPr lang="en-US" altLang="ko-KR" dirty="0"/>
              <a:t>R = 0.3841</a:t>
            </a:r>
          </a:p>
          <a:p>
            <a:r>
              <a:rPr lang="en-US" altLang="ko-KR" dirty="0"/>
              <a:t>F1 = 0.5538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598A436C-2B3B-C848-A2E7-945CD14F1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50275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50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0.8830</a:t>
            </a:r>
          </a:p>
          <a:p>
            <a:r>
              <a:rPr lang="en-US" altLang="ko-KR" dirty="0"/>
              <a:t>R = 0.9665</a:t>
            </a:r>
          </a:p>
          <a:p>
            <a:r>
              <a:rPr lang="en-US" altLang="ko-KR" dirty="0"/>
              <a:t>F1 = 0.9229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2" name="내용 개체 틀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3EBC853-A853-47EA-7D87-CE12968E0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31634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Epoch = 45 </a:t>
            </a:r>
            <a:r>
              <a:rPr lang="ko-KR" altLang="en-US" dirty="0"/>
              <a:t>일 때 </a:t>
            </a:r>
            <a:r>
              <a:rPr lang="en-US" altLang="ko-KR" dirty="0"/>
              <a:t>precision score</a:t>
            </a:r>
            <a:r>
              <a:rPr lang="ko-KR" altLang="en-US" dirty="0"/>
              <a:t>와 </a:t>
            </a:r>
            <a:r>
              <a:rPr lang="en-US" altLang="ko-KR" dirty="0"/>
              <a:t>recall score </a:t>
            </a:r>
            <a:r>
              <a:rPr lang="ko-KR" altLang="en-US" dirty="0"/>
              <a:t>사이 간격이 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비광고</a:t>
            </a:r>
            <a:r>
              <a:rPr lang="ko-KR" altLang="en-US" dirty="0"/>
              <a:t> 이미지를 광고 이미지라고 판단하는 경우가 많음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24274FF3-3622-690E-4CFC-ACE444B7B2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133052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가 </a:t>
            </a:r>
            <a:r>
              <a:rPr lang="en-US" altLang="ko-KR" dirty="0"/>
              <a:t>40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0.9238</a:t>
            </a:r>
            <a:r>
              <a:rPr lang="ko-KR" altLang="en-US" dirty="0"/>
              <a:t>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epoch</a:t>
            </a:r>
            <a:r>
              <a:rPr lang="ko-KR" altLang="en-US" dirty="0"/>
              <a:t>를 </a:t>
            </a:r>
            <a:r>
              <a:rPr lang="en-US" altLang="ko-KR" dirty="0"/>
              <a:t>40</a:t>
            </a:r>
            <a:r>
              <a:rPr lang="ko-KR" altLang="en-US" dirty="0"/>
              <a:t>으로 결정하였다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스크린샷이(가) 표시된 사진&#10;&#10;자동 생성된 설명">
            <a:extLst>
              <a:ext uri="{FF2B5EF4-FFF2-40B4-BE49-F238E27FC236}">
                <a16:creationId xmlns:a16="http://schemas.microsoft.com/office/drawing/2014/main" id="{98182AE1-64E2-1A09-C133-242FF7F440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" y="2236214"/>
            <a:ext cx="4800000" cy="3530159"/>
          </a:xfrm>
        </p:spPr>
      </p:pic>
    </p:spTree>
    <p:extLst>
      <p:ext uri="{BB962C8B-B14F-4D97-AF65-F5344CB8AC3E}">
        <p14:creationId xmlns:p14="http://schemas.microsoft.com/office/powerpoint/2010/main" val="1640227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16D59-A53A-7AA2-C7AF-FCEDE504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99EC8-05F9-5338-0C7E-8A6C78EE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카테고리별 </a:t>
            </a:r>
            <a:r>
              <a:rPr lang="en-US" altLang="ko-KR" dirty="0"/>
              <a:t>accuracy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DABD3-3367-E95E-0954-26122A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그림 5" descr="스크린샷, 직사각형, 라인, 사각형이(가) 표시된 사진&#10;&#10;자동 생성된 설명">
            <a:extLst>
              <a:ext uri="{FF2B5EF4-FFF2-40B4-BE49-F238E27FC236}">
                <a16:creationId xmlns:a16="http://schemas.microsoft.com/office/drawing/2014/main" id="{8D2953FC-FA2F-3CA8-D768-3D90A0EA8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0" y="2558059"/>
            <a:ext cx="6126613" cy="32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6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27643-0697-3ABA-D4E3-55E9A0A4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27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모델이 비광고로 판단한 광고 이미지들</a:t>
            </a:r>
          </a:p>
        </p:txBody>
      </p:sp>
      <p:pic>
        <p:nvPicPr>
          <p:cNvPr id="6" name="내용 개체 틀 5" descr="텍스트, 종이, 종이 제품, 일반 보급이(가) 표시된 사진&#10;&#10;자동 생성된 설명">
            <a:extLst>
              <a:ext uri="{FF2B5EF4-FFF2-40B4-BE49-F238E27FC236}">
                <a16:creationId xmlns:a16="http://schemas.microsoft.com/office/drawing/2014/main" id="{4BE3081B-28DC-49A8-703F-448D3554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" y="1297313"/>
            <a:ext cx="2131687" cy="213168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17297-23DD-671F-95F7-1B44ED6F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8" name="그림 7" descr="인간의 얼굴, 사람, 속눈썹, 긴 머리이(가) 표시된 사진&#10;&#10;자동 생성된 설명">
            <a:extLst>
              <a:ext uri="{FF2B5EF4-FFF2-40B4-BE49-F238E27FC236}">
                <a16:creationId xmlns:a16="http://schemas.microsoft.com/office/drawing/2014/main" id="{063958C8-8F1F-8EDC-F423-3831E97D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49" y="1420769"/>
            <a:ext cx="2145455" cy="1409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500152-D4E3-0B68-E089-C5F265BC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6" y="1235068"/>
            <a:ext cx="3011055" cy="2003720"/>
          </a:xfrm>
          <a:prstGeom prst="rect">
            <a:avLst/>
          </a:prstGeom>
        </p:spPr>
      </p:pic>
      <p:pic>
        <p:nvPicPr>
          <p:cNvPr id="12" name="그림 11" descr="텍스트, 컴퓨터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905005A7-AEC6-6340-541B-18DA005FB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63" y="1297313"/>
            <a:ext cx="2919152" cy="1824470"/>
          </a:xfrm>
          <a:prstGeom prst="rect">
            <a:avLst/>
          </a:prstGeom>
        </p:spPr>
      </p:pic>
      <p:pic>
        <p:nvPicPr>
          <p:cNvPr id="14" name="그림 13" descr="사람, 미용실, 이발사, 미용사이(가) 표시된 사진&#10;&#10;자동 생성된 설명">
            <a:extLst>
              <a:ext uri="{FF2B5EF4-FFF2-40B4-BE49-F238E27FC236}">
                <a16:creationId xmlns:a16="http://schemas.microsoft.com/office/drawing/2014/main" id="{0E0360FA-E038-9289-EAB0-BE2824D50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" y="4103297"/>
            <a:ext cx="2525475" cy="1918305"/>
          </a:xfrm>
          <a:prstGeom prst="rect">
            <a:avLst/>
          </a:prstGeom>
        </p:spPr>
      </p:pic>
      <p:pic>
        <p:nvPicPr>
          <p:cNvPr id="16" name="그림 15" descr="텍스트, 지폐, 현금, 종이이(가) 표시된 사진&#10;&#10;자동 생성된 설명">
            <a:extLst>
              <a:ext uri="{FF2B5EF4-FFF2-40B4-BE49-F238E27FC236}">
                <a16:creationId xmlns:a16="http://schemas.microsoft.com/office/drawing/2014/main" id="{E924593E-A030-8B84-38E8-5AF0F8D1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77" y="3157231"/>
            <a:ext cx="2426856" cy="1504950"/>
          </a:xfrm>
          <a:prstGeom prst="rect">
            <a:avLst/>
          </a:prstGeom>
        </p:spPr>
      </p:pic>
      <p:pic>
        <p:nvPicPr>
          <p:cNvPr id="18" name="그림 17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26855812-9CCC-C127-1FC3-9070C94B5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89" y="3810865"/>
            <a:ext cx="2652885" cy="2210737"/>
          </a:xfrm>
          <a:prstGeom prst="rect">
            <a:avLst/>
          </a:prstGeom>
        </p:spPr>
      </p:pic>
      <p:pic>
        <p:nvPicPr>
          <p:cNvPr id="28" name="그림 27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A7B8B8D1-7FCD-9FA4-B1F5-B85637098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63" y="3640352"/>
            <a:ext cx="2857500" cy="2381250"/>
          </a:xfrm>
          <a:prstGeom prst="rect">
            <a:avLst/>
          </a:prstGeom>
        </p:spPr>
      </p:pic>
      <p:pic>
        <p:nvPicPr>
          <p:cNvPr id="30" name="그림 29" descr="일러스트레이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F7B21F9E-9612-EAD8-FAB7-9316E69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07" y="4933950"/>
            <a:ext cx="2683165" cy="16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8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B7E1-DA3F-4375-58A6-3193F026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내용 개체 틀 4" descr="스크린샷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842F5462-EDB4-507F-9A5F-DDAE9F845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509084"/>
            <a:ext cx="2735383" cy="1422399"/>
          </a:xfrm>
          <a:prstGeom prst="rect">
            <a:avLst/>
          </a:prstGeom>
        </p:spPr>
      </p:pic>
      <p:pic>
        <p:nvPicPr>
          <p:cNvPr id="6" name="그림 5" descr="텍스트, 액세서리, 붕대, 사람이(가) 표시된 사진&#10;&#10;자동 생성된 설명">
            <a:extLst>
              <a:ext uri="{FF2B5EF4-FFF2-40B4-BE49-F238E27FC236}">
                <a16:creationId xmlns:a16="http://schemas.microsoft.com/office/drawing/2014/main" id="{47DCAAB2-CF55-6064-6939-2C1C7186C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82" y="466040"/>
            <a:ext cx="4039343" cy="2087275"/>
          </a:xfrm>
          <a:prstGeom prst="rect">
            <a:avLst/>
          </a:prstGeom>
        </p:spPr>
      </p:pic>
      <p:pic>
        <p:nvPicPr>
          <p:cNvPr id="7" name="그림 6" descr="사람, 이마, 피부, 실내이(가) 표시된 사진&#10;&#10;자동 생성된 설명">
            <a:extLst>
              <a:ext uri="{FF2B5EF4-FFF2-40B4-BE49-F238E27FC236}">
                <a16:creationId xmlns:a16="http://schemas.microsoft.com/office/drawing/2014/main" id="{EC7C52B5-1BA3-D21F-B33E-BB56176A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20" y="2769465"/>
            <a:ext cx="2295525" cy="1990725"/>
          </a:xfrm>
          <a:prstGeom prst="rect">
            <a:avLst/>
          </a:prstGeom>
        </p:spPr>
      </p:pic>
      <p:pic>
        <p:nvPicPr>
          <p:cNvPr id="8" name="그림 7" descr="다채로움, 그래픽, 공이(가) 표시된 사진&#10;&#10;자동 생성된 설명">
            <a:extLst>
              <a:ext uri="{FF2B5EF4-FFF2-40B4-BE49-F238E27FC236}">
                <a16:creationId xmlns:a16="http://schemas.microsoft.com/office/drawing/2014/main" id="{0C88E246-A845-0E79-B1FC-56371B551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2" y="2297100"/>
            <a:ext cx="2877016" cy="1798135"/>
          </a:xfrm>
          <a:prstGeom prst="rect">
            <a:avLst/>
          </a:prstGeom>
        </p:spPr>
      </p:pic>
      <p:pic>
        <p:nvPicPr>
          <p:cNvPr id="10" name="그림 9" descr="텍스트, 종이, 메뉴, 낱말맞추기 퍼즐이(가) 표시된 사진&#10;&#10;자동 생성된 설명">
            <a:extLst>
              <a:ext uri="{FF2B5EF4-FFF2-40B4-BE49-F238E27FC236}">
                <a16:creationId xmlns:a16="http://schemas.microsoft.com/office/drawing/2014/main" id="{893F1087-4FBC-46B8-7798-20537BEBE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95" y="466040"/>
            <a:ext cx="3670010" cy="2038894"/>
          </a:xfrm>
          <a:prstGeom prst="rect">
            <a:avLst/>
          </a:prstGeom>
        </p:spPr>
      </p:pic>
      <p:pic>
        <p:nvPicPr>
          <p:cNvPr id="11" name="그림 10" descr="텍스트, 신문, 종이, 인쇄이(가) 표시된 사진&#10;&#10;자동 생성된 설명">
            <a:extLst>
              <a:ext uri="{FF2B5EF4-FFF2-40B4-BE49-F238E27FC236}">
                <a16:creationId xmlns:a16="http://schemas.microsoft.com/office/drawing/2014/main" id="{DBBA19CC-17FE-D176-3F04-F32705607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7" y="4460852"/>
            <a:ext cx="3461745" cy="1938577"/>
          </a:xfrm>
          <a:prstGeom prst="rect">
            <a:avLst/>
          </a:prstGeom>
        </p:spPr>
      </p:pic>
      <p:pic>
        <p:nvPicPr>
          <p:cNvPr id="12" name="그림 11" descr="텍스트, 건물, 하늘, 마천루이(가) 표시된 사진&#10;&#10;자동 생성된 설명">
            <a:extLst>
              <a:ext uri="{FF2B5EF4-FFF2-40B4-BE49-F238E27FC236}">
                <a16:creationId xmlns:a16="http://schemas.microsoft.com/office/drawing/2014/main" id="{848B0F2B-365E-729B-8FD4-A6238B9C7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25" y="4927338"/>
            <a:ext cx="3028950" cy="1504950"/>
          </a:xfrm>
          <a:prstGeom prst="rect">
            <a:avLst/>
          </a:prstGeom>
        </p:spPr>
      </p:pic>
      <p:pic>
        <p:nvPicPr>
          <p:cNvPr id="13" name="그림 12" descr="텍스트, 지폐, 현금, 종이 제품이(가) 표시된 사진&#10;&#10;자동 생성된 설명">
            <a:extLst>
              <a:ext uri="{FF2B5EF4-FFF2-40B4-BE49-F238E27FC236}">
                <a16:creationId xmlns:a16="http://schemas.microsoft.com/office/drawing/2014/main" id="{D9EED41D-301C-1C17-3D8F-AFB327654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14" y="2837244"/>
            <a:ext cx="2536213" cy="1677650"/>
          </a:xfrm>
          <a:prstGeom prst="rect">
            <a:avLst/>
          </a:prstGeom>
        </p:spPr>
      </p:pic>
      <p:pic>
        <p:nvPicPr>
          <p:cNvPr id="14" name="그림 13" descr="만화 영화, 일러스트레이션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A0F1A86A-E0B3-6A21-0914-FD89E3FC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3" y="4798823"/>
            <a:ext cx="2536214" cy="15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C8B83-9EEC-3AA2-C2E2-916C1D2B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2989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모델이 광고로 판단한 </a:t>
            </a:r>
            <a:r>
              <a:rPr lang="ko-KR" altLang="en-US" sz="4000" dirty="0" err="1"/>
              <a:t>비광고</a:t>
            </a:r>
            <a:r>
              <a:rPr lang="ko-KR" altLang="en-US" sz="4000" dirty="0"/>
              <a:t> 이미지들</a:t>
            </a:r>
          </a:p>
        </p:txBody>
      </p:sp>
      <p:pic>
        <p:nvPicPr>
          <p:cNvPr id="6" name="내용 개체 틀 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6157DC93-4767-2AC8-14EC-194344EEE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2" y="1260230"/>
            <a:ext cx="2226912" cy="219609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C868F-DEE9-E722-D42D-51C2CA08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" name="그림 7" descr="야외, 스카이라인, 도시 풍경, 도시 지역이(가) 표시된 사진&#10;&#10;자동 생성된 설명">
            <a:extLst>
              <a:ext uri="{FF2B5EF4-FFF2-40B4-BE49-F238E27FC236}">
                <a16:creationId xmlns:a16="http://schemas.microsoft.com/office/drawing/2014/main" id="{EB1F0FC7-17A8-80F3-A921-4C2CE8039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65" y="1260230"/>
            <a:ext cx="3429000" cy="1543050"/>
          </a:xfrm>
          <a:prstGeom prst="rect">
            <a:avLst/>
          </a:prstGeom>
        </p:spPr>
      </p:pic>
      <p:pic>
        <p:nvPicPr>
          <p:cNvPr id="10" name="그림 9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CFFD86C4-C5E9-A36F-1AC3-5A11D0694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99" y="1260230"/>
            <a:ext cx="1950720" cy="1304544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83A873C-36EF-E099-6700-B2D22931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0797"/>
            <a:ext cx="2663024" cy="2082078"/>
          </a:xfrm>
          <a:prstGeom prst="rect">
            <a:avLst/>
          </a:prstGeom>
        </p:spPr>
      </p:pic>
      <p:pic>
        <p:nvPicPr>
          <p:cNvPr id="14" name="그림 13" descr="텍스트, 야외, 나무, 의류이(가) 표시된 사진&#10;&#10;자동 생성된 설명">
            <a:extLst>
              <a:ext uri="{FF2B5EF4-FFF2-40B4-BE49-F238E27FC236}">
                <a16:creationId xmlns:a16="http://schemas.microsoft.com/office/drawing/2014/main" id="{3DD515C1-FF11-CE18-5186-2E2D4A580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11" y="3384800"/>
            <a:ext cx="1886573" cy="2703105"/>
          </a:xfrm>
          <a:prstGeom prst="rect">
            <a:avLst/>
          </a:prstGeom>
        </p:spPr>
      </p:pic>
      <p:pic>
        <p:nvPicPr>
          <p:cNvPr id="16" name="그림 15" descr="교통, 의류, 차량, 야외이(가) 표시된 사진&#10;&#10;자동 생성된 설명">
            <a:extLst>
              <a:ext uri="{FF2B5EF4-FFF2-40B4-BE49-F238E27FC236}">
                <a16:creationId xmlns:a16="http://schemas.microsoft.com/office/drawing/2014/main" id="{D8582E33-9EE4-891C-32FB-A367DBDFB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53" y="1305030"/>
            <a:ext cx="1950720" cy="1298448"/>
          </a:xfrm>
          <a:prstGeom prst="rect">
            <a:avLst/>
          </a:prstGeom>
        </p:spPr>
      </p:pic>
      <p:pic>
        <p:nvPicPr>
          <p:cNvPr id="18" name="그림 17" descr="스포츠 경기장, 경기장, 하늘, 야외이(가) 표시된 사진&#10;&#10;자동 생성된 설명">
            <a:extLst>
              <a:ext uri="{FF2B5EF4-FFF2-40B4-BE49-F238E27FC236}">
                <a16:creationId xmlns:a16="http://schemas.microsoft.com/office/drawing/2014/main" id="{C024B16D-1520-F3D1-97A9-056DA5E96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04" y="3171603"/>
            <a:ext cx="2312922" cy="1409437"/>
          </a:xfrm>
          <a:prstGeom prst="rect">
            <a:avLst/>
          </a:prstGeom>
        </p:spPr>
      </p:pic>
      <p:pic>
        <p:nvPicPr>
          <p:cNvPr id="20" name="그림 19" descr="실내, 가구, 벽, 의자이(가) 표시된 사진&#10;&#10;자동 생성된 설명">
            <a:extLst>
              <a:ext uri="{FF2B5EF4-FFF2-40B4-BE49-F238E27FC236}">
                <a16:creationId xmlns:a16="http://schemas.microsoft.com/office/drawing/2014/main" id="{53F58030-231C-E3E7-8D33-0F5E813A8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45258"/>
            <a:ext cx="2649442" cy="1748632"/>
          </a:xfrm>
          <a:prstGeom prst="rect">
            <a:avLst/>
          </a:prstGeom>
        </p:spPr>
      </p:pic>
      <p:pic>
        <p:nvPicPr>
          <p:cNvPr id="22" name="그림 21" descr="텍스트, 사람, 폐기물 컨테이너, 의류이(가) 표시된 사진&#10;&#10;자동 생성된 설명">
            <a:extLst>
              <a:ext uri="{FF2B5EF4-FFF2-40B4-BE49-F238E27FC236}">
                <a16:creationId xmlns:a16="http://schemas.microsoft.com/office/drawing/2014/main" id="{C8979578-A733-5E19-1BC8-42367E5C0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55" y="5142168"/>
            <a:ext cx="1950720" cy="1298448"/>
          </a:xfrm>
          <a:prstGeom prst="rect">
            <a:avLst/>
          </a:prstGeom>
        </p:spPr>
      </p:pic>
      <p:pic>
        <p:nvPicPr>
          <p:cNvPr id="23" name="그림 22" descr="텍스트, 스크린샷, 만화 영화, 게임이(가) 표시된 사진&#10;&#10;자동 생성된 설명">
            <a:extLst>
              <a:ext uri="{FF2B5EF4-FFF2-40B4-BE49-F238E27FC236}">
                <a16:creationId xmlns:a16="http://schemas.microsoft.com/office/drawing/2014/main" id="{5BA8301C-D87B-53B8-9D45-892E68061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29" y="4736353"/>
            <a:ext cx="1879191" cy="18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4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3CFAB-2FF7-E45E-828F-3891157E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4" name="그림 3" descr="야외, 보트 경주, 물, 선박이(가) 표시된 사진&#10;&#10;자동 생성된 설명">
            <a:extLst>
              <a:ext uri="{FF2B5EF4-FFF2-40B4-BE49-F238E27FC236}">
                <a16:creationId xmlns:a16="http://schemas.microsoft.com/office/drawing/2014/main" id="{C5129CB9-44A5-5771-B18F-C29F25A5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" y="438150"/>
            <a:ext cx="3083307" cy="1575377"/>
          </a:xfrm>
          <a:prstGeom prst="rect">
            <a:avLst/>
          </a:prstGeom>
        </p:spPr>
      </p:pic>
      <p:pic>
        <p:nvPicPr>
          <p:cNvPr id="6" name="그림 5" descr="텍스트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D77C5F46-5606-0543-A793-A18CA9A0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438222"/>
            <a:ext cx="3035342" cy="1575377"/>
          </a:xfrm>
          <a:prstGeom prst="rect">
            <a:avLst/>
          </a:prstGeom>
        </p:spPr>
      </p:pic>
      <p:pic>
        <p:nvPicPr>
          <p:cNvPr id="8" name="그림 7" descr="인간의 얼굴, 의류, 소녀, 사람이(가) 표시된 사진&#10;&#10;자동 생성된 설명">
            <a:extLst>
              <a:ext uri="{FF2B5EF4-FFF2-40B4-BE49-F238E27FC236}">
                <a16:creationId xmlns:a16="http://schemas.microsoft.com/office/drawing/2014/main" id="{E6C88148-15B7-70C0-22E3-FEE9E986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46" y="438150"/>
            <a:ext cx="3618061" cy="2032144"/>
          </a:xfrm>
          <a:prstGeom prst="rect">
            <a:avLst/>
          </a:prstGeom>
        </p:spPr>
      </p:pic>
      <p:pic>
        <p:nvPicPr>
          <p:cNvPr id="10" name="그림 9" descr="사람, 스포츠, 운동 경기, 스포츠 경기장이(가) 표시된 사진&#10;&#10;자동 생성된 설명">
            <a:extLst>
              <a:ext uri="{FF2B5EF4-FFF2-40B4-BE49-F238E27FC236}">
                <a16:creationId xmlns:a16="http://schemas.microsoft.com/office/drawing/2014/main" id="{5DF333EB-F44C-8BF3-94D0-F9C95E02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" y="2274339"/>
            <a:ext cx="3486051" cy="1911881"/>
          </a:xfrm>
          <a:prstGeom prst="rect">
            <a:avLst/>
          </a:prstGeom>
        </p:spPr>
      </p:pic>
      <p:pic>
        <p:nvPicPr>
          <p:cNvPr id="12" name="그림 11" descr="사람, 의류, 스포츠, 스포츠 유니폼이(가) 표시된 사진&#10;&#10;자동 생성된 설명">
            <a:extLst>
              <a:ext uri="{FF2B5EF4-FFF2-40B4-BE49-F238E27FC236}">
                <a16:creationId xmlns:a16="http://schemas.microsoft.com/office/drawing/2014/main" id="{978B33CA-673E-F2A4-6050-4E9936BA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12" y="2252473"/>
            <a:ext cx="3333749" cy="2062162"/>
          </a:xfrm>
          <a:prstGeom prst="rect">
            <a:avLst/>
          </a:prstGeom>
        </p:spPr>
      </p:pic>
      <p:pic>
        <p:nvPicPr>
          <p:cNvPr id="14" name="그림 13" descr="사람, 의류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793C11E1-EB1F-C8D0-5A21-B2C3895A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56" y="2620079"/>
            <a:ext cx="2802443" cy="1865376"/>
          </a:xfrm>
          <a:prstGeom prst="rect">
            <a:avLst/>
          </a:prstGeom>
        </p:spPr>
      </p:pic>
      <p:pic>
        <p:nvPicPr>
          <p:cNvPr id="16" name="그림 15" descr="사람, 인간의 얼굴, 가운, 벽이(가) 표시된 사진&#10;&#10;자동 생성된 설명">
            <a:extLst>
              <a:ext uri="{FF2B5EF4-FFF2-40B4-BE49-F238E27FC236}">
                <a16:creationId xmlns:a16="http://schemas.microsoft.com/office/drawing/2014/main" id="{88F992A2-AC4F-265C-5FF0-CE50188A3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" y="4371109"/>
            <a:ext cx="2937164" cy="2221230"/>
          </a:xfrm>
          <a:prstGeom prst="rect">
            <a:avLst/>
          </a:prstGeom>
        </p:spPr>
      </p:pic>
      <p:pic>
        <p:nvPicPr>
          <p:cNvPr id="20" name="그림 19" descr="사람, 스포츠, 운동 경기, 플레이어이(가) 표시된 사진&#10;&#10;자동 생성된 설명">
            <a:extLst>
              <a:ext uri="{FF2B5EF4-FFF2-40B4-BE49-F238E27FC236}">
                <a16:creationId xmlns:a16="http://schemas.microsoft.com/office/drawing/2014/main" id="{A83262FC-0223-FDFD-DBF1-8C46CB4F7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45" y="4417995"/>
            <a:ext cx="3058563" cy="2303480"/>
          </a:xfrm>
          <a:prstGeom prst="rect">
            <a:avLst/>
          </a:prstGeom>
        </p:spPr>
      </p:pic>
      <p:pic>
        <p:nvPicPr>
          <p:cNvPr id="22" name="그림 21" descr="사람, 의류, 스포츠 유니폼, 야외이(가) 표시된 사진&#10;&#10;자동 생성된 설명">
            <a:extLst>
              <a:ext uri="{FF2B5EF4-FFF2-40B4-BE49-F238E27FC236}">
                <a16:creationId xmlns:a16="http://schemas.microsoft.com/office/drawing/2014/main" id="{B58261DC-4E43-D348-50D2-28CCFA755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56" y="4637047"/>
            <a:ext cx="2926080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1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088EF6-507A-7D36-B6DF-2F1162A6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 descr="수영장, 야외, 수영복, 레저 센터이(가) 표시된 사진&#10;&#10;자동 생성된 설명">
            <a:extLst>
              <a:ext uri="{FF2B5EF4-FFF2-40B4-BE49-F238E27FC236}">
                <a16:creationId xmlns:a16="http://schemas.microsoft.com/office/drawing/2014/main" id="{D3557310-76FE-4852-0418-54643F8D7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" y="458770"/>
            <a:ext cx="2793160" cy="3491450"/>
          </a:xfrm>
          <a:prstGeom prst="rect">
            <a:avLst/>
          </a:prstGeom>
        </p:spPr>
      </p:pic>
      <p:pic>
        <p:nvPicPr>
          <p:cNvPr id="7" name="그림 6" descr="인간의 얼굴, 사람, 의류, 고글이(가) 표시된 사진&#10;&#10;자동 생성된 설명">
            <a:extLst>
              <a:ext uri="{FF2B5EF4-FFF2-40B4-BE49-F238E27FC236}">
                <a16:creationId xmlns:a16="http://schemas.microsoft.com/office/drawing/2014/main" id="{6C76CC41-F5D4-D37D-00F3-F7B118700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" y="4283303"/>
            <a:ext cx="1897241" cy="2073047"/>
          </a:xfrm>
          <a:prstGeom prst="rect">
            <a:avLst/>
          </a:prstGeom>
        </p:spPr>
      </p:pic>
      <p:pic>
        <p:nvPicPr>
          <p:cNvPr id="9" name="그림 8" descr="텍스트, 인간의 얼굴, 의류, 소년이(가) 표시된 사진&#10;&#10;자동 생성된 설명">
            <a:extLst>
              <a:ext uri="{FF2B5EF4-FFF2-40B4-BE49-F238E27FC236}">
                <a16:creationId xmlns:a16="http://schemas.microsoft.com/office/drawing/2014/main" id="{9E7A0AF8-652B-4784-C569-AB45E0B89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86" y="310987"/>
            <a:ext cx="2077872" cy="5805055"/>
          </a:xfrm>
          <a:prstGeom prst="rect">
            <a:avLst/>
          </a:prstGeom>
        </p:spPr>
      </p:pic>
      <p:pic>
        <p:nvPicPr>
          <p:cNvPr id="11" name="그림 10" descr="사람, 야외, 잔디, 스포츠 경기장이(가) 표시된 사진&#10;&#10;자동 생성된 설명">
            <a:extLst>
              <a:ext uri="{FF2B5EF4-FFF2-40B4-BE49-F238E27FC236}">
                <a16:creationId xmlns:a16="http://schemas.microsoft.com/office/drawing/2014/main" id="{80BB9C6E-D37D-BFE2-8435-538BCE664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65" y="4283303"/>
            <a:ext cx="3901440" cy="2036064"/>
          </a:xfrm>
          <a:prstGeom prst="rect">
            <a:avLst/>
          </a:prstGeom>
        </p:spPr>
      </p:pic>
      <p:pic>
        <p:nvPicPr>
          <p:cNvPr id="13" name="그림 12" descr="잔디, 공, 하늘, 스포츠 장비이(가) 표시된 사진&#10;&#10;자동 생성된 설명">
            <a:extLst>
              <a:ext uri="{FF2B5EF4-FFF2-40B4-BE49-F238E27FC236}">
                <a16:creationId xmlns:a16="http://schemas.microsoft.com/office/drawing/2014/main" id="{1E49BF69-CE63-0C48-AF8D-1A0B556C8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46" y="793958"/>
            <a:ext cx="1950720" cy="1298448"/>
          </a:xfrm>
          <a:prstGeom prst="rect">
            <a:avLst/>
          </a:prstGeom>
        </p:spPr>
      </p:pic>
      <p:pic>
        <p:nvPicPr>
          <p:cNvPr id="15" name="그림 14" descr="인간의 얼굴, 텍스트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5858700A-06EA-973E-2437-516C169C7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00" y="2425489"/>
            <a:ext cx="2101113" cy="3010501"/>
          </a:xfrm>
          <a:prstGeom prst="rect">
            <a:avLst/>
          </a:prstGeom>
        </p:spPr>
      </p:pic>
      <p:pic>
        <p:nvPicPr>
          <p:cNvPr id="17" name="그림 16" descr="사람, 의류, 인간의 얼굴, 스포츠이(가) 표시된 사진&#10;&#10;자동 생성된 설명">
            <a:extLst>
              <a:ext uri="{FF2B5EF4-FFF2-40B4-BE49-F238E27FC236}">
                <a16:creationId xmlns:a16="http://schemas.microsoft.com/office/drawing/2014/main" id="{A20E06D4-0D8F-96A0-DA6A-0E5C9F420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52" y="671888"/>
            <a:ext cx="3331638" cy="32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8D7BAD3-6544-7B2C-9231-198325BE4360}"/>
              </a:ext>
            </a:extLst>
          </p:cNvPr>
          <p:cNvSpPr txBox="1"/>
          <p:nvPr/>
        </p:nvSpPr>
        <p:spPr>
          <a:xfrm>
            <a:off x="6883959" y="2980272"/>
            <a:ext cx="4469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: </a:t>
            </a:r>
            <a:r>
              <a:rPr lang="ko-KR" altLang="en-US" dirty="0"/>
              <a:t>광고   </a:t>
            </a:r>
            <a:endParaRPr lang="en-US" altLang="ko-KR" dirty="0"/>
          </a:p>
          <a:p>
            <a:r>
              <a:rPr lang="en-US" altLang="ko-KR" dirty="0"/>
              <a:t>    1 : </a:t>
            </a:r>
            <a:r>
              <a:rPr lang="ko-KR" altLang="en-US" dirty="0" err="1"/>
              <a:t>비광고</a:t>
            </a:r>
            <a:r>
              <a:rPr lang="ko-KR" altLang="en-US" dirty="0"/>
              <a:t> </a:t>
            </a:r>
            <a:r>
              <a:rPr lang="en-US" altLang="ko-KR" dirty="0"/>
              <a:t>(=</a:t>
            </a:r>
            <a:r>
              <a:rPr lang="ko-KR" altLang="en-US" dirty="0"/>
              <a:t>기사 사진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선정 기준</a:t>
            </a:r>
            <a:endParaRPr lang="en-US" altLang="ko-KR" b="1" dirty="0"/>
          </a:p>
          <a:p>
            <a:r>
              <a:rPr lang="en-US" altLang="ko-KR" dirty="0"/>
              <a:t>    f1 score</a:t>
            </a:r>
            <a:r>
              <a:rPr lang="ko-KR" altLang="en-US" dirty="0"/>
              <a:t>가 가장 높은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en-US" altLang="ko-KR" sz="1600" dirty="0"/>
              <a:t>(</a:t>
            </a:r>
            <a:r>
              <a:rPr lang="ko-KR" altLang="en-US" sz="1600" dirty="0"/>
              <a:t>소수점 </a:t>
            </a:r>
            <a:r>
              <a:rPr lang="ko-KR" altLang="en-US" sz="1600" dirty="0" err="1"/>
              <a:t>다섯번째</a:t>
            </a:r>
            <a:r>
              <a:rPr lang="ko-KR" altLang="en-US" sz="1600" dirty="0"/>
              <a:t> 자리에서 반올림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D85C9F-97D8-5A6D-AB00-396F12604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b="12393"/>
          <a:stretch/>
        </p:blipFill>
        <p:spPr>
          <a:xfrm>
            <a:off x="1274618" y="2586296"/>
            <a:ext cx="4550542" cy="3343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73FE88-EE77-6527-6112-688E86BB0BE3}"/>
              </a:ext>
            </a:extLst>
          </p:cNvPr>
          <p:cNvSpPr txBox="1">
            <a:spLocks/>
          </p:cNvSpPr>
          <p:nvPr/>
        </p:nvSpPr>
        <p:spPr>
          <a:xfrm>
            <a:off x="838200" y="639967"/>
            <a:ext cx="10515600" cy="6799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모델의 성능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E4282-7C06-7361-48B1-BA1F8A404678}"/>
              </a:ext>
            </a:extLst>
          </p:cNvPr>
          <p:cNvSpPr txBox="1">
            <a:spLocks/>
          </p:cNvSpPr>
          <p:nvPr/>
        </p:nvSpPr>
        <p:spPr>
          <a:xfrm>
            <a:off x="838200" y="1707721"/>
            <a:ext cx="10515600" cy="878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Confusion matrix </a:t>
            </a:r>
            <a:r>
              <a:rPr lang="ko-KR" altLang="en-US" dirty="0"/>
              <a:t>를 시각화한 </a:t>
            </a:r>
            <a:r>
              <a:rPr lang="en-US" altLang="ko-KR" dirty="0"/>
              <a:t>heatmap</a:t>
            </a:r>
            <a:r>
              <a:rPr lang="ko-KR" altLang="en-US" dirty="0"/>
              <a:t>으로 판단</a:t>
            </a:r>
            <a:r>
              <a:rPr lang="en-US" altLang="ko-KR" dirty="0"/>
              <a:t>!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EC8FCD-37B1-FC71-2098-F428A426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5864C-6EFF-D0E5-9A42-C639C082D5D6}"/>
              </a:ext>
            </a:extLst>
          </p:cNvPr>
          <p:cNvSpPr txBox="1"/>
          <p:nvPr/>
        </p:nvSpPr>
        <p:spPr>
          <a:xfrm>
            <a:off x="812953" y="3158836"/>
            <a:ext cx="461665" cy="2129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E974A-B839-666C-3594-B244ACEDBD80}"/>
              </a:ext>
            </a:extLst>
          </p:cNvPr>
          <p:cNvSpPr txBox="1"/>
          <p:nvPr/>
        </p:nvSpPr>
        <p:spPr>
          <a:xfrm>
            <a:off x="2327564" y="592974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Predicted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945B4-1682-C70E-341A-D05137A487C8}"/>
              </a:ext>
            </a:extLst>
          </p:cNvPr>
          <p:cNvSpPr txBox="1"/>
          <p:nvPr/>
        </p:nvSpPr>
        <p:spPr>
          <a:xfrm>
            <a:off x="4073237" y="3373971"/>
            <a:ext cx="443346" cy="369332"/>
          </a:xfrm>
          <a:prstGeom prst="rect">
            <a:avLst/>
          </a:prstGeom>
          <a:solidFill>
            <a:srgbClr val="2E17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fp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809A5-A94B-D9D1-F3C6-6943E977521D}"/>
              </a:ext>
            </a:extLst>
          </p:cNvPr>
          <p:cNvSpPr txBox="1"/>
          <p:nvPr/>
        </p:nvSpPr>
        <p:spPr>
          <a:xfrm>
            <a:off x="2327564" y="4772738"/>
            <a:ext cx="461665" cy="369332"/>
          </a:xfrm>
          <a:prstGeom prst="rect">
            <a:avLst/>
          </a:prstGeom>
          <a:solidFill>
            <a:srgbClr val="03051A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fn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9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BCB695-306F-CB4D-DCF1-84A00250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 descr="텍스트, 지도, 아틀라스, 폰트이(가) 표시된 사진&#10;&#10;자동 생성된 설명">
            <a:extLst>
              <a:ext uri="{FF2B5EF4-FFF2-40B4-BE49-F238E27FC236}">
                <a16:creationId xmlns:a16="http://schemas.microsoft.com/office/drawing/2014/main" id="{9D18860D-406E-9B18-8F79-5DC312FD2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7" y="585498"/>
            <a:ext cx="2990850" cy="2657475"/>
          </a:xfrm>
          <a:prstGeom prst="rect">
            <a:avLst/>
          </a:prstGeom>
        </p:spPr>
      </p:pic>
      <p:pic>
        <p:nvPicPr>
          <p:cNvPr id="6" name="그림 5" descr="텍스트, 콜라주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CDB89A64-0B55-94FB-791A-0A516DDF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01" y="397164"/>
            <a:ext cx="1324652" cy="58512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6AC63B4-2138-69E6-D9DA-914D96B11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77" y="585498"/>
            <a:ext cx="4762500" cy="2895600"/>
          </a:xfrm>
          <a:prstGeom prst="rect">
            <a:avLst/>
          </a:prstGeom>
        </p:spPr>
      </p:pic>
      <p:pic>
        <p:nvPicPr>
          <p:cNvPr id="10" name="그림 9" descr="텍스트, 인간의 얼굴, 스크린샷, 의류이(가) 표시된 사진&#10;&#10;자동 생성된 설명">
            <a:extLst>
              <a:ext uri="{FF2B5EF4-FFF2-40B4-BE49-F238E27FC236}">
                <a16:creationId xmlns:a16="http://schemas.microsoft.com/office/drawing/2014/main" id="{BF02500F-620F-6330-9816-FBB0A1B41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" y="3870829"/>
            <a:ext cx="3705262" cy="2095789"/>
          </a:xfrm>
          <a:prstGeom prst="rect">
            <a:avLst/>
          </a:prstGeom>
        </p:spPr>
      </p:pic>
      <p:pic>
        <p:nvPicPr>
          <p:cNvPr id="12" name="그림 11" descr="수영장, 물, 하늘, 건물이(가) 표시된 사진&#10;&#10;자동 생성된 설명">
            <a:extLst>
              <a:ext uri="{FF2B5EF4-FFF2-40B4-BE49-F238E27FC236}">
                <a16:creationId xmlns:a16="http://schemas.microsoft.com/office/drawing/2014/main" id="{971EFAFC-0568-87CA-9EB2-498AF3DA9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5" y="3695324"/>
            <a:ext cx="4008582" cy="2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E49AC-171B-EE73-55A5-14B06657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성능에 영향을 주는 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6EB51-0FB4-4176-A809-D2BE77BF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  <a:r>
              <a:rPr lang="en-US" altLang="ko-KR" dirty="0"/>
              <a:t> 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모델 아키텍처 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Batch </a:t>
            </a:r>
            <a:r>
              <a:rPr lang="ko-KR" altLang="en-US" dirty="0"/>
              <a:t>사이즈 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image size</a:t>
            </a:r>
          </a:p>
          <a:p>
            <a:r>
              <a:rPr lang="en-US" altLang="ko-KR" dirty="0"/>
              <a:t>Learning rate</a:t>
            </a:r>
          </a:p>
          <a:p>
            <a:r>
              <a:rPr lang="en-US" altLang="ko-KR" dirty="0"/>
              <a:t>Dropout</a:t>
            </a:r>
          </a:p>
          <a:p>
            <a:r>
              <a:rPr lang="en-US" altLang="ko-KR" dirty="0"/>
              <a:t>Epoch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988FF-BF15-ED47-6018-47E033E7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6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39A34-CE2A-0823-F4A3-81702718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Train </a:t>
            </a:r>
            <a:r>
              <a:rPr lang="ko-KR" altLang="en-US" sz="40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AE1E-FFA0-FE06-1323-FBE798A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Ad – 11</a:t>
            </a:r>
            <a:r>
              <a:rPr lang="ko-KR" altLang="en-US" dirty="0"/>
              <a:t>개 카테고리 </a:t>
            </a:r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en-US" altLang="ko-KR" dirty="0"/>
              <a:t>163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부족한 경우 증강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Non_Ad</a:t>
            </a:r>
            <a:r>
              <a:rPr lang="en-US" altLang="ko-KR" dirty="0"/>
              <a:t> (1800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부족한 경우 증강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59952-110A-658D-DD8E-C0CDB514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C377B99-E0E9-7B9B-E70F-CF716578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44" y="2199261"/>
            <a:ext cx="8586471" cy="245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0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39A34-CE2A-0823-F4A3-81702718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Test </a:t>
            </a:r>
            <a:r>
              <a:rPr lang="ko-KR" altLang="en-US" sz="40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AE1E-FFA0-FE06-1323-FBE798A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Ad (368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Non_Ad</a:t>
            </a:r>
            <a:r>
              <a:rPr lang="en-US" altLang="ko-KR" dirty="0"/>
              <a:t> (328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59952-110A-658D-DD8E-C0CDB514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 descr="원, 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553013D-23F8-06E0-D775-3E1FAE5C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87" y="1027906"/>
            <a:ext cx="5168254" cy="5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1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CC88-7C0A-34C3-0103-4E939F4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 아키텍처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B8C57-3EE0-88BF-84B4-CFDF5054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58"/>
            <a:ext cx="10515600" cy="1603375"/>
          </a:xfrm>
        </p:spPr>
        <p:txBody>
          <a:bodyPr>
            <a:normAutofit/>
          </a:bodyPr>
          <a:lstStyle/>
          <a:p>
            <a:r>
              <a:rPr lang="en-US" altLang="ko-KR" dirty="0"/>
              <a:t>  Sequential</a:t>
            </a:r>
          </a:p>
          <a:p>
            <a:r>
              <a:rPr lang="en-US" altLang="ko-KR" dirty="0"/>
              <a:t>  Padding = ‘same’</a:t>
            </a:r>
          </a:p>
          <a:p>
            <a:r>
              <a:rPr lang="en-US" altLang="ko-KR" dirty="0"/>
              <a:t>  Activation = ‘</a:t>
            </a:r>
            <a:r>
              <a:rPr lang="en-US" altLang="ko-KR" dirty="0" err="1"/>
              <a:t>relu</a:t>
            </a:r>
            <a:r>
              <a:rPr lang="en-US" altLang="ko-KR" dirty="0"/>
              <a:t>’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40289-706E-4220-1158-000965B4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966339-0365-A929-45DB-CF8EBA3147B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84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Batch </a:t>
            </a:r>
            <a:r>
              <a:rPr lang="ko-KR" altLang="en-US" sz="4000" dirty="0"/>
              <a:t>사이즈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DF180-4275-6F71-57A6-EBF6C1B0EC84}"/>
              </a:ext>
            </a:extLst>
          </p:cNvPr>
          <p:cNvSpPr txBox="1"/>
          <p:nvPr/>
        </p:nvSpPr>
        <p:spPr>
          <a:xfrm>
            <a:off x="838200" y="46463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Batch size = 32</a:t>
            </a:r>
          </a:p>
        </p:txBody>
      </p:sp>
    </p:spTree>
    <p:extLst>
      <p:ext uri="{BB962C8B-B14F-4D97-AF65-F5344CB8AC3E}">
        <p14:creationId xmlns:p14="http://schemas.microsoft.com/office/powerpoint/2010/main" val="78937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1513</Words>
  <Application>Microsoft Office PowerPoint</Application>
  <PresentationFormat>와이드스크린</PresentationFormat>
  <Paragraphs>365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CNN 모델의 성능 개선을 위한 실험 보고서</vt:lpstr>
      <vt:lpstr>intro</vt:lpstr>
      <vt:lpstr>요약</vt:lpstr>
      <vt:lpstr>모델의 성능 평가</vt:lpstr>
      <vt:lpstr>PowerPoint 프레젠테이션</vt:lpstr>
      <vt:lpstr>모델의 성능에 영향을 주는 요인</vt:lpstr>
      <vt:lpstr>Train 데이터셋</vt:lpstr>
      <vt:lpstr>Test 데이터셋</vt:lpstr>
      <vt:lpstr>모델 아키텍처</vt:lpstr>
      <vt:lpstr>PowerPoint 프레젠테이션</vt:lpstr>
      <vt:lpstr>Input image size 조정</vt:lpstr>
      <vt:lpstr>Image size 120</vt:lpstr>
      <vt:lpstr>Image size 160</vt:lpstr>
      <vt:lpstr>Image size 180</vt:lpstr>
      <vt:lpstr>Image size 200</vt:lpstr>
      <vt:lpstr>Image size 220</vt:lpstr>
      <vt:lpstr>Image size 240</vt:lpstr>
      <vt:lpstr>Image size 260</vt:lpstr>
      <vt:lpstr>Image size 280</vt:lpstr>
      <vt:lpstr>Image size 300</vt:lpstr>
      <vt:lpstr>Image size 320</vt:lpstr>
      <vt:lpstr>Image size별 Precision, Recall score</vt:lpstr>
      <vt:lpstr>Image size별 f1 score</vt:lpstr>
      <vt:lpstr>Learning rate 조정</vt:lpstr>
      <vt:lpstr>Learning rate 0.001</vt:lpstr>
      <vt:lpstr>Learning rate 0.005</vt:lpstr>
      <vt:lpstr>Learning rate 0.009</vt:lpstr>
      <vt:lpstr>Learning rate 0.015</vt:lpstr>
      <vt:lpstr>Learning rate별 Precision, Recall score</vt:lpstr>
      <vt:lpstr>Learning rate별 f1 score</vt:lpstr>
      <vt:lpstr>Dropout 조정</vt:lpstr>
      <vt:lpstr>Dropout 0.1</vt:lpstr>
      <vt:lpstr>Dropout 0.15</vt:lpstr>
      <vt:lpstr>Dropout 0.2</vt:lpstr>
      <vt:lpstr>Dropout 0.25</vt:lpstr>
      <vt:lpstr>Dropout별 Precision, Recall score</vt:lpstr>
      <vt:lpstr>Dropout별 f1 score</vt:lpstr>
      <vt:lpstr>epoch 조정</vt:lpstr>
      <vt:lpstr>epoch 40</vt:lpstr>
      <vt:lpstr>epoch 45</vt:lpstr>
      <vt:lpstr>epoch 50</vt:lpstr>
      <vt:lpstr>epoch별 Precision, Recall score</vt:lpstr>
      <vt:lpstr>epoch별 f1 score</vt:lpstr>
      <vt:lpstr>outro</vt:lpstr>
      <vt:lpstr>모델이 비광고로 판단한 광고 이미지들</vt:lpstr>
      <vt:lpstr>PowerPoint 프레젠테이션</vt:lpstr>
      <vt:lpstr>모델이 광고로 판단한 비광고 이미지들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Sein Lee</dc:creator>
  <cp:lastModifiedBy>Sein Lee</cp:lastModifiedBy>
  <cp:revision>34</cp:revision>
  <dcterms:created xsi:type="dcterms:W3CDTF">2023-10-27T05:22:14Z</dcterms:created>
  <dcterms:modified xsi:type="dcterms:W3CDTF">2023-10-30T16:03:13Z</dcterms:modified>
</cp:coreProperties>
</file>